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DM Sans Medium"/>
      <p:regular r:id="rId47"/>
      <p:bold r:id="rId48"/>
      <p:italic r:id="rId49"/>
      <p:boldItalic r:id="rId50"/>
    </p:embeddedFont>
    <p:embeddedFont>
      <p:font typeface="Merriweather"/>
      <p:regular r:id="rId51"/>
      <p:bold r:id="rId52"/>
      <p:italic r:id="rId53"/>
      <p:boldItalic r:id="rId54"/>
    </p:embeddedFont>
    <p:embeddedFont>
      <p:font typeface="DM Sans"/>
      <p:regular r:id="rId55"/>
      <p:bold r:id="rId56"/>
      <p:italic r:id="rId57"/>
      <p:boldItalic r:id="rId58"/>
    </p:embeddedFont>
    <p:embeddedFont>
      <p:font typeface="Caveat SemiBold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MSansMedium-bold.fntdata"/><Relationship Id="rId47" Type="http://schemas.openxmlformats.org/officeDocument/2006/relationships/font" Target="fonts/DMSansMedium-regular.fntdata"/><Relationship Id="rId49" Type="http://schemas.openxmlformats.org/officeDocument/2006/relationships/font" Target="fonts/DM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aveatSemi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regular.fntdata"/><Relationship Id="rId50" Type="http://schemas.openxmlformats.org/officeDocument/2006/relationships/font" Target="fonts/DMSansMedium-boldItalic.fntdata"/><Relationship Id="rId53" Type="http://schemas.openxmlformats.org/officeDocument/2006/relationships/font" Target="fonts/Merriweather-italic.fntdata"/><Relationship Id="rId52" Type="http://schemas.openxmlformats.org/officeDocument/2006/relationships/font" Target="fonts/Merriweather-bold.fntdata"/><Relationship Id="rId11" Type="http://schemas.openxmlformats.org/officeDocument/2006/relationships/slide" Target="slides/slide6.xml"/><Relationship Id="rId55" Type="http://schemas.openxmlformats.org/officeDocument/2006/relationships/font" Target="fonts/DMSans-regular.fntdata"/><Relationship Id="rId10" Type="http://schemas.openxmlformats.org/officeDocument/2006/relationships/slide" Target="slides/slide5.xml"/><Relationship Id="rId54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57" Type="http://schemas.openxmlformats.org/officeDocument/2006/relationships/font" Target="fonts/DMSans-italic.fntdata"/><Relationship Id="rId12" Type="http://schemas.openxmlformats.org/officeDocument/2006/relationships/slide" Target="slides/slide7.xml"/><Relationship Id="rId56" Type="http://schemas.openxmlformats.org/officeDocument/2006/relationships/font" Target="fonts/DMSans-bold.fntdata"/><Relationship Id="rId15" Type="http://schemas.openxmlformats.org/officeDocument/2006/relationships/slide" Target="slides/slide10.xml"/><Relationship Id="rId59" Type="http://schemas.openxmlformats.org/officeDocument/2006/relationships/font" Target="fonts/CaveatSemiBold-regular.fntdata"/><Relationship Id="rId14" Type="http://schemas.openxmlformats.org/officeDocument/2006/relationships/slide" Target="slides/slide9.xml"/><Relationship Id="rId58" Type="http://schemas.openxmlformats.org/officeDocument/2006/relationships/font" Target="fonts/DM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a5e99821d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a5e99821d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b495e435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b495e435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b495e435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b495e435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b495e435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b495e435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a5e99821d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a5e99821d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a5e9982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a5e9982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a5e9982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a5e9982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a5e99821d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a5e99821d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a5e99821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a5e99821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a5e99821d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a5e99821d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a5e99821d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a5e99821d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b495e435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b495e435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a5e99821d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a5e99821d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a5e99821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a5e99821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a5e99821d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a5e99821d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a5e99821d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a5e99821d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a5e99821d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a5e99821d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a5e99821d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a5e99821d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a5e99821d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a5e99821d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a5e99821d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a5e99821d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a5e99821d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a5e99821d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a5e99821d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a5e99821d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b495e435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b495e435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a5e99821d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a5e99821d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a5e99821d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a5e99821d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a5e99821d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a5e99821d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a5e99821d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a5e99821d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a5e99821d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a5e99821d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a5e99821d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a5e99821d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a5e99821d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1a5e99821d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a5e99821d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a5e99821d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a5e99821d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a5e99821d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a5e99821d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a5e99821d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b495e435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b495e435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a5e99821d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a5e99821d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a5e99821d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a5e99821d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b495e435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b495e435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b495e435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b495e435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495e43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b495e43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b495e435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b495e435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b495e435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b495e435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4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4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4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24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7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8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8" name="Google Shape;168;p28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77" name="Google Shape;177;p2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8" name="Google Shape;208;p30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ctrTitle"/>
          </p:nvPr>
        </p:nvSpPr>
        <p:spPr>
          <a:xfrm>
            <a:off x="150" y="223825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Cancer Detection via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Deep Learning</a:t>
            </a:r>
            <a:endParaRPr sz="3600"/>
          </a:p>
        </p:txBody>
      </p:sp>
      <p:pic>
        <p:nvPicPr>
          <p:cNvPr descr="Blue and green wave pattern. " id="218" name="Google Shape;218;p3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2175147" y="1561100"/>
            <a:ext cx="4794000" cy="29508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19" name="Google Shape;219;p32"/>
          <p:cNvSpPr txBox="1"/>
          <p:nvPr>
            <p:ph idx="2" type="subTitle"/>
          </p:nvPr>
        </p:nvSpPr>
        <p:spPr>
          <a:xfrm>
            <a:off x="150" y="4589400"/>
            <a:ext cx="9144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 SemiBold"/>
                <a:ea typeface="Caveat SemiBold"/>
                <a:cs typeface="Caveat SemiBold"/>
                <a:sym typeface="Caveat SemiBold"/>
              </a:rPr>
              <a:t>Analyzed by : Thomas Sigmund									     December 2024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ctrTitle"/>
          </p:nvPr>
        </p:nvSpPr>
        <p:spPr>
          <a:xfrm>
            <a:off x="150" y="223825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Cancer Detection via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Deep Learning</a:t>
            </a:r>
            <a:endParaRPr sz="3600"/>
          </a:p>
        </p:txBody>
      </p:sp>
      <p:pic>
        <p:nvPicPr>
          <p:cNvPr descr="Blue and green wave pattern. " id="290" name="Google Shape;290;p4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2175147" y="1561100"/>
            <a:ext cx="4794000" cy="29508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91" name="Google Shape;291;p41"/>
          <p:cNvSpPr txBox="1"/>
          <p:nvPr>
            <p:ph idx="2" type="subTitle"/>
          </p:nvPr>
        </p:nvSpPr>
        <p:spPr>
          <a:xfrm>
            <a:off x="150" y="4589400"/>
            <a:ext cx="9144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 SemiBold"/>
                <a:ea typeface="Caveat SemiBold"/>
                <a:cs typeface="Caveat SemiBold"/>
                <a:sym typeface="Caveat SemiBold"/>
              </a:rPr>
              <a:t>Analyzed by : Thomas Sigmund									     December 2024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292" name="Google Shape;292;p41"/>
          <p:cNvSpPr txBox="1"/>
          <p:nvPr>
            <p:ph type="ctrTitle"/>
          </p:nvPr>
        </p:nvSpPr>
        <p:spPr>
          <a:xfrm>
            <a:off x="0" y="2538650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 you  :)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ctrTitle"/>
          </p:nvPr>
        </p:nvSpPr>
        <p:spPr>
          <a:xfrm>
            <a:off x="150" y="223825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Cancer Detection via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Deep Learning</a:t>
            </a:r>
            <a:endParaRPr sz="3600"/>
          </a:p>
        </p:txBody>
      </p:sp>
      <p:pic>
        <p:nvPicPr>
          <p:cNvPr descr="Blue and green wave pattern. " id="302" name="Google Shape;302;p4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2175147" y="1561100"/>
            <a:ext cx="4794000" cy="29508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150" y="4589400"/>
            <a:ext cx="9144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 SemiBold"/>
                <a:ea typeface="Caveat SemiBold"/>
                <a:cs typeface="Caveat SemiBold"/>
                <a:sym typeface="Caveat SemiBold"/>
              </a:rPr>
              <a:t>Analyzed by : Thomas Sigmund									     December 2024</a:t>
            </a:r>
            <a:endParaRPr sz="24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304" name="Google Shape;304;p43"/>
          <p:cNvSpPr txBox="1"/>
          <p:nvPr>
            <p:ph type="ctrTitle"/>
          </p:nvPr>
        </p:nvSpPr>
        <p:spPr>
          <a:xfrm>
            <a:off x="0" y="2538650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Behind the scenes …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3" cy="329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34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59976"/>
            <a:ext cx="9144000" cy="169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906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163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69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00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 Data</a:t>
            </a:r>
            <a:endParaRPr sz="3600"/>
          </a:p>
        </p:txBody>
      </p:sp>
      <p:pic>
        <p:nvPicPr>
          <p:cNvPr descr="Blue and green wave pattern. " id="225" name="Google Shape;225;p3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26" name="Google Shape;226;p33"/>
          <p:cNvSpPr txBox="1"/>
          <p:nvPr>
            <p:ph idx="2" type="subTitle"/>
          </p:nvPr>
        </p:nvSpPr>
        <p:spPr>
          <a:xfrm>
            <a:off x="162200" y="1746550"/>
            <a:ext cx="44097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Lung tissue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Adenocarcinoma (ACA)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Squamous Cell Carcinoma (SCC)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Benign</a:t>
            </a:r>
            <a:endParaRPr sz="1600"/>
          </a:p>
        </p:txBody>
      </p:sp>
      <p:sp>
        <p:nvSpPr>
          <p:cNvPr id="227" name="Google Shape;227;p33"/>
          <p:cNvSpPr txBox="1"/>
          <p:nvPr>
            <p:ph idx="2" type="subTitle"/>
          </p:nvPr>
        </p:nvSpPr>
        <p:spPr>
          <a:xfrm>
            <a:off x="5415025" y="1746550"/>
            <a:ext cx="37287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Colon tissue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Adenocarcinoma (ACA)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Benign</a:t>
            </a:r>
            <a:endParaRPr sz="1600"/>
          </a:p>
        </p:txBody>
      </p:sp>
      <p:sp>
        <p:nvSpPr>
          <p:cNvPr id="228" name="Google Shape;228;p33"/>
          <p:cNvSpPr txBox="1"/>
          <p:nvPr>
            <p:ph idx="2" type="subTitle"/>
          </p:nvPr>
        </p:nvSpPr>
        <p:spPr>
          <a:xfrm>
            <a:off x="0" y="962925"/>
            <a:ext cx="9144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Histopathological Images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25" y="3126913"/>
            <a:ext cx="4460252" cy="16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026" y="2897350"/>
            <a:ext cx="2918058" cy="16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EVALUATION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199" cy="289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MODEL PERFORMANCE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203" cy="309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Confusion Matrix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4250694" cy="36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900" y="1516725"/>
            <a:ext cx="4599275" cy="14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Predictions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199" cy="338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Predictions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1" name="Google Shape;3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201" cy="331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STRATEGY 2 - aca vs. scc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7" name="Google Shape;3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6868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198" cy="301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75" y="1486622"/>
            <a:ext cx="3961874" cy="346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75" y="196449"/>
            <a:ext cx="3961875" cy="12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839197" cy="335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STRATEGY 3 - lung aca vs. n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9" name="Google Shape;3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66294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Key Objectives</a:t>
            </a:r>
            <a:endParaRPr sz="3600"/>
          </a:p>
        </p:txBody>
      </p:sp>
      <p:sp>
        <p:nvSpPr>
          <p:cNvPr id="236" name="Google Shape;236;p34"/>
          <p:cNvSpPr txBox="1"/>
          <p:nvPr>
            <p:ph idx="2" type="subTitle"/>
          </p:nvPr>
        </p:nvSpPr>
        <p:spPr>
          <a:xfrm>
            <a:off x="0" y="851300"/>
            <a:ext cx="9144000" cy="4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Questions to answer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 this a cancerous tissue sample?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type of cancer is it?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Generate the algorithm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Deep Learning using Convolutional Neural Networks (CNNs)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Tools to support Medical Doctors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Cancer Detection via Medical Apps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Commitment to Ongoing Improvement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Improve Algorithm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Extending Analysis to Various Cancer Types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descr="Blue and green wave pattern. " id="237" name="Google Shape;237;p3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9825"/>
            <a:ext cx="8839202" cy="305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360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38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STRATEGY 4 - lung scc vs. n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808672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1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0272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58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idx="1" type="body"/>
          </p:nvPr>
        </p:nvSpPr>
        <p:spPr>
          <a:xfrm>
            <a:off x="0" y="196450"/>
            <a:ext cx="91440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STRATEGY 5 - colon aca vs. n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250"/>
            <a:ext cx="67818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10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931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Evaluation</a:t>
            </a:r>
            <a:endParaRPr sz="3600"/>
          </a:p>
        </p:txBody>
      </p:sp>
      <p:pic>
        <p:nvPicPr>
          <p:cNvPr descr="Blue and green wave pattern. " id="243" name="Google Shape;243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50" y="1366800"/>
            <a:ext cx="4419601" cy="36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201" y="1830575"/>
            <a:ext cx="4081849" cy="269795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>
            <p:ph type="ctrTitle"/>
          </p:nvPr>
        </p:nvSpPr>
        <p:spPr>
          <a:xfrm>
            <a:off x="1293150" y="881488"/>
            <a:ext cx="22980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Sets</a:t>
            </a:r>
            <a:endParaRPr sz="2400"/>
          </a:p>
        </p:txBody>
      </p:sp>
      <p:sp>
        <p:nvSpPr>
          <p:cNvPr id="247" name="Google Shape;247;p35"/>
          <p:cNvSpPr txBox="1"/>
          <p:nvPr>
            <p:ph type="ctrTitle"/>
          </p:nvPr>
        </p:nvSpPr>
        <p:spPr>
          <a:xfrm>
            <a:off x="5274800" y="1345475"/>
            <a:ext cx="33807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Loss / Accuracy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47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900"/>
            <a:ext cx="9144000" cy="51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2"/>
          <p:cNvSpPr txBox="1"/>
          <p:nvPr>
            <p:ph idx="4294967295" type="ctrTitle"/>
          </p:nvPr>
        </p:nvSpPr>
        <p:spPr>
          <a:xfrm>
            <a:off x="0" y="2538650"/>
            <a:ext cx="91440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FF"/>
                </a:solidFill>
              </a:rPr>
              <a:t>Time to rest :)</a:t>
            </a:r>
            <a:endParaRPr sz="3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 Performance</a:t>
            </a:r>
            <a:endParaRPr sz="3600"/>
          </a:p>
        </p:txBody>
      </p:sp>
      <p:pic>
        <p:nvPicPr>
          <p:cNvPr descr="Blue and green wave pattern. " id="253" name="Google Shape;253;p3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54" name="Google Shape;254;p36"/>
          <p:cNvSpPr txBox="1"/>
          <p:nvPr>
            <p:ph type="ctrTitle"/>
          </p:nvPr>
        </p:nvSpPr>
        <p:spPr>
          <a:xfrm>
            <a:off x="1271125" y="1160313"/>
            <a:ext cx="22980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Loss</a:t>
            </a:r>
            <a:endParaRPr sz="2400"/>
          </a:p>
        </p:txBody>
      </p:sp>
      <p:sp>
        <p:nvSpPr>
          <p:cNvPr id="255" name="Google Shape;255;p36"/>
          <p:cNvSpPr txBox="1"/>
          <p:nvPr>
            <p:ph type="ctrTitle"/>
          </p:nvPr>
        </p:nvSpPr>
        <p:spPr>
          <a:xfrm>
            <a:off x="5824850" y="1160313"/>
            <a:ext cx="22980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Accuracy</a:t>
            </a:r>
            <a:endParaRPr sz="2400"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62175"/>
            <a:ext cx="8839203" cy="309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Cancer Detection - Tools</a:t>
            </a:r>
            <a:endParaRPr sz="3600"/>
          </a:p>
        </p:txBody>
      </p:sp>
      <p:pic>
        <p:nvPicPr>
          <p:cNvPr descr="Blue and green wave pattern. " id="262" name="Google Shape;262;p3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sp>
        <p:nvSpPr>
          <p:cNvPr id="263" name="Google Shape;263;p37"/>
          <p:cNvSpPr txBox="1"/>
          <p:nvPr>
            <p:ph idx="2" type="subTitle"/>
          </p:nvPr>
        </p:nvSpPr>
        <p:spPr>
          <a:xfrm>
            <a:off x="0" y="851300"/>
            <a:ext cx="9144000" cy="4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Five Analysis Scenarios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	Lung Tissue Classification</a:t>
            </a:r>
            <a:endParaRPr b="1"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		</a:t>
            </a:r>
            <a:r>
              <a:rPr b="1" lang="en" sz="2400">
                <a:solidFill>
                  <a:srgbClr val="E06666"/>
                </a:solidFill>
              </a:rPr>
              <a:t>Cancer aca &amp; scc</a:t>
            </a:r>
            <a:r>
              <a:rPr b="1" lang="en" sz="2400"/>
              <a:t>  vs.  </a:t>
            </a:r>
            <a:r>
              <a:rPr b="1" lang="en" sz="2400">
                <a:solidFill>
                  <a:srgbClr val="B6D7A8"/>
                </a:solidFill>
              </a:rPr>
              <a:t>benign tissue</a:t>
            </a:r>
            <a:endParaRPr b="1" sz="2400">
              <a:solidFill>
                <a:srgbClr val="B6D7A8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				</a:t>
            </a:r>
            <a:r>
              <a:rPr b="1" lang="en" sz="2400">
                <a:solidFill>
                  <a:srgbClr val="E06666"/>
                </a:solidFill>
              </a:rPr>
              <a:t>Cancer aca</a:t>
            </a:r>
            <a:r>
              <a:rPr b="1" lang="en" sz="2400"/>
              <a:t>  vs.  </a:t>
            </a:r>
            <a:r>
              <a:rPr b="1" lang="en" sz="2400">
                <a:solidFill>
                  <a:srgbClr val="B6D7A8"/>
                </a:solidFill>
              </a:rPr>
              <a:t>benign tissue</a:t>
            </a:r>
            <a:endParaRPr b="1" sz="2400">
              <a:solidFill>
                <a:srgbClr val="B6D7A8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E06666"/>
                </a:solidFill>
              </a:rPr>
              <a:t>Cancer scc</a:t>
            </a:r>
            <a:r>
              <a:rPr b="1" lang="en" sz="2400"/>
              <a:t>  vs.  </a:t>
            </a:r>
            <a:r>
              <a:rPr b="1" lang="en" sz="2400">
                <a:solidFill>
                  <a:srgbClr val="B6D7A8"/>
                </a:solidFill>
              </a:rPr>
              <a:t>benign tissue</a:t>
            </a:r>
            <a:endParaRPr b="1" sz="2400">
              <a:solidFill>
                <a:srgbClr val="B6D7A8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E06666"/>
                </a:solidFill>
              </a:rPr>
              <a:t>Cancer aca </a:t>
            </a:r>
            <a:r>
              <a:rPr b="1" lang="en" sz="2400"/>
              <a:t> vs.  </a:t>
            </a:r>
            <a:r>
              <a:rPr b="1" lang="en" sz="2400">
                <a:solidFill>
                  <a:srgbClr val="E06666"/>
                </a:solidFill>
              </a:rPr>
              <a:t>scc</a:t>
            </a:r>
            <a:r>
              <a:rPr b="1" lang="en" sz="2400"/>
              <a:t> </a:t>
            </a:r>
            <a:endParaRPr b="1" sz="2400">
              <a:solidFill>
                <a:srgbClr val="B6D7A8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	Colon Tissue Classification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	</a:t>
            </a:r>
            <a:r>
              <a:rPr b="1" lang="en" sz="2400">
                <a:solidFill>
                  <a:srgbClr val="E06666"/>
                </a:solidFill>
              </a:rPr>
              <a:t>Cancer aca</a:t>
            </a:r>
            <a:r>
              <a:rPr b="1" lang="en" sz="2400"/>
              <a:t>  vs.  </a:t>
            </a:r>
            <a:r>
              <a:rPr b="1" lang="en" sz="2400">
                <a:solidFill>
                  <a:srgbClr val="B6D7A8"/>
                </a:solidFill>
              </a:rPr>
              <a:t>benign tissue</a:t>
            </a:r>
            <a:endParaRPr b="1" sz="24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	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600"/>
              <a:t>Insights</a:t>
            </a:r>
            <a:endParaRPr sz="3600"/>
          </a:p>
        </p:txBody>
      </p:sp>
      <p:sp>
        <p:nvSpPr>
          <p:cNvPr id="269" name="Google Shape;269;p38"/>
          <p:cNvSpPr txBox="1"/>
          <p:nvPr>
            <p:ph idx="2" type="subTitle"/>
          </p:nvPr>
        </p:nvSpPr>
        <p:spPr>
          <a:xfrm>
            <a:off x="0" y="1116650"/>
            <a:ext cx="91440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Supporting Diagnosis Process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Timely Diagnosis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Assisting Medical Doctors in Stressful Daily Routines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Reducing Human Error: A Second Opinion Backup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Conclusions from Results 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Prioritize potentially cancerous samples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Identify the type of cancer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Faster initiation of cancer treatment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Reliability 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High Accuracy Rate Leading to Correct Predictions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Blue and green wave pattern. " id="270" name="Google Shape;270;p3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Next Steps</a:t>
            </a:r>
            <a:endParaRPr sz="3600"/>
          </a:p>
        </p:txBody>
      </p:sp>
      <p:sp>
        <p:nvSpPr>
          <p:cNvPr id="276" name="Google Shape;276;p39"/>
          <p:cNvSpPr txBox="1"/>
          <p:nvPr>
            <p:ph idx="2" type="subTitle"/>
          </p:nvPr>
        </p:nvSpPr>
        <p:spPr>
          <a:xfrm>
            <a:off x="0" y="1312900"/>
            <a:ext cx="91440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Improve Algorithm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Extending Analysis to Various Cancer Types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Analyze Multiple Images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Robustness with Variable Image Sizes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Blue and green wave pattern. " id="277" name="Google Shape;277;p3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ctrTitle"/>
          </p:nvPr>
        </p:nvSpPr>
        <p:spPr>
          <a:xfrm>
            <a:off x="0" y="144925"/>
            <a:ext cx="91440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Thoughts</a:t>
            </a:r>
            <a:endParaRPr sz="3600"/>
          </a:p>
        </p:txBody>
      </p:sp>
      <p:sp>
        <p:nvSpPr>
          <p:cNvPr id="283" name="Google Shape;283;p40"/>
          <p:cNvSpPr txBox="1"/>
          <p:nvPr>
            <p:ph idx="2" type="subTitle"/>
          </p:nvPr>
        </p:nvSpPr>
        <p:spPr>
          <a:xfrm>
            <a:off x="0" y="1312900"/>
            <a:ext cx="91440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Fascinating World of Deep Learning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specially </a:t>
            </a:r>
            <a:r>
              <a:rPr lang="en" sz="1800"/>
              <a:t>Convolutional Neural Networks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Promising Future for Model Improvement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Improved CNN Algorithms and More Powerful Computing Resources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</a:pPr>
            <a:r>
              <a:rPr b="1" lang="en" sz="2400">
                <a:latin typeface="DM Sans"/>
                <a:ea typeface="DM Sans"/>
                <a:cs typeface="DM Sans"/>
                <a:sym typeface="DM Sans"/>
              </a:rPr>
              <a:t>Helpful Tools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/>
              <a:t>ssisting Medical Doctors in Stressful Daily Routines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But they are still tools</a:t>
            </a:r>
            <a:r>
              <a:rPr lang="en" sz="2400"/>
              <a:t> - </a:t>
            </a:r>
            <a:r>
              <a:rPr b="1" i="1" lang="en" sz="2400">
                <a:latin typeface="DM Sans"/>
                <a:ea typeface="DM Sans"/>
                <a:cs typeface="DM Sans"/>
                <a:sym typeface="DM Sans"/>
              </a:rPr>
              <a:t>"the doctor has the final say."</a:t>
            </a:r>
            <a:endParaRPr b="1" i="1" sz="1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Blue and green wave pattern. " id="284" name="Google Shape;284;p4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7507650" y="144800"/>
            <a:ext cx="1147800" cy="7065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